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0" r:id="rId3"/>
    <p:sldMasterId id="2147483680" r:id="rId4"/>
  </p:sldMasterIdLst>
  <p:notesMasterIdLst>
    <p:notesMasterId r:id="rId25"/>
  </p:notesMasterIdLst>
  <p:handoutMasterIdLst>
    <p:handoutMasterId r:id="rId26"/>
  </p:handoutMasterIdLst>
  <p:sldIdLst>
    <p:sldId id="256" r:id="rId5"/>
    <p:sldId id="257" r:id="rId6"/>
    <p:sldId id="261" r:id="rId7"/>
    <p:sldId id="263" r:id="rId8"/>
    <p:sldId id="262" r:id="rId9"/>
    <p:sldId id="264" r:id="rId10"/>
    <p:sldId id="258" r:id="rId11"/>
    <p:sldId id="267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59" r:id="rId22"/>
    <p:sldId id="265" r:id="rId23"/>
    <p:sldId id="260" r:id="rId24"/>
  </p:sldIdLst>
  <p:sldSz cx="9144000" cy="5143500" type="screen16x9"/>
  <p:notesSz cx="6858000" cy="9144000"/>
  <p:defaultTextStyle>
    <a:defPPr>
      <a:defRPr lang="en-US"/>
    </a:defPPr>
    <a:lvl1pPr marL="0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84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69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547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396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247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093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399940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278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bschnitt ohne Titel" id="{1B2D8946-E0CF-3C44-9F8B-A3719F61868C}">
          <p14:sldIdLst>
            <p14:sldId id="256"/>
            <p14:sldId id="257"/>
            <p14:sldId id="261"/>
            <p14:sldId id="263"/>
            <p14:sldId id="262"/>
            <p14:sldId id="264"/>
            <p14:sldId id="258"/>
            <p14:sldId id="267"/>
            <p14:sldId id="266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59"/>
            <p14:sldId id="265"/>
            <p14:sldId id="26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87026" autoAdjust="0"/>
  </p:normalViewPr>
  <p:slideViewPr>
    <p:cSldViewPr snapToGrid="0">
      <p:cViewPr varScale="1">
        <p:scale>
          <a:sx n="121" d="100"/>
          <a:sy n="121" d="100"/>
        </p:scale>
        <p:origin x="504" y="9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DD14E-A40F-134E-930C-2A714ADBAE3D}" type="datetimeFigureOut">
              <a:rPr lang="de-DE" smtClean="0"/>
              <a:t>13.03.2014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90C5E2-690D-B449-A325-38E89B0274B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95789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13/03/2014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4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69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547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396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247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093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940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78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61270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26403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8497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808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Hub-</a:t>
            </a:r>
            <a:r>
              <a:rPr lang="de-DE" dirty="0" err="1" smtClean="0"/>
              <a:t>Signature</a:t>
            </a:r>
            <a:r>
              <a:rPr lang="de-DE" dirty="0" smtClean="0"/>
              <a:t>: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secret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subscriber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hub </a:t>
            </a:r>
            <a:r>
              <a:rPr lang="de-DE" baseline="0" dirty="0" err="1" smtClean="0"/>
              <a:t>when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registering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resource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391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noProof="0" dirty="0" smtClean="0"/>
              <a:t>Explain “raw” URL</a:t>
            </a:r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61445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Actually</a:t>
            </a:r>
            <a:r>
              <a:rPr lang="de-DE" dirty="0" smtClean="0"/>
              <a:t> </a:t>
            </a:r>
            <a:r>
              <a:rPr lang="de-DE" dirty="0" err="1" smtClean="0"/>
              <a:t>changed</a:t>
            </a:r>
            <a:r>
              <a:rPr lang="de-DE" dirty="0" smtClean="0"/>
              <a:t>: i.e. </a:t>
            </a:r>
            <a:r>
              <a:rPr lang="de-DE" dirty="0" err="1" smtClean="0"/>
              <a:t>pressing</a:t>
            </a:r>
            <a:r>
              <a:rPr lang="de-DE" dirty="0" smtClean="0"/>
              <a:t> on save </a:t>
            </a:r>
            <a:r>
              <a:rPr lang="de-DE" dirty="0" err="1" smtClean="0"/>
              <a:t>withouth</a:t>
            </a:r>
            <a:r>
              <a:rPr lang="de-DE" dirty="0" smtClean="0"/>
              <a:t> </a:t>
            </a:r>
            <a:r>
              <a:rPr lang="de-DE" dirty="0" err="1" smtClean="0"/>
              <a:t>any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endParaRPr lang="de-DE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Explain</a:t>
            </a:r>
            <a:r>
              <a:rPr lang="de-DE" dirty="0" smtClean="0"/>
              <a:t> </a:t>
            </a:r>
            <a:r>
              <a:rPr lang="de-DE" dirty="0" err="1" smtClean="0"/>
              <a:t>JobQueue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563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(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works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extensions</a:t>
            </a:r>
            <a:r>
              <a:rPr lang="de-DE" baseline="0" dirty="0" smtClean="0"/>
              <a:t>)</a:t>
            </a:r>
            <a:endParaRPr lang="de-DE" dirty="0" smtClean="0"/>
          </a:p>
          <a:p>
            <a:r>
              <a:rPr lang="de-DE" dirty="0" err="1" smtClean="0"/>
              <a:t>Anyway</a:t>
            </a:r>
            <a:r>
              <a:rPr lang="de-DE" dirty="0" smtClean="0"/>
              <a:t>: </a:t>
            </a:r>
            <a:r>
              <a:rPr lang="de-DE" dirty="0" err="1" smtClean="0"/>
              <a:t>Extensions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supposed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declare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dependencies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using</a:t>
            </a:r>
            <a:r>
              <a:rPr lang="de-DE" baseline="0" dirty="0" smtClean="0"/>
              <a:t> Composer.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96805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Explain</a:t>
            </a:r>
            <a:r>
              <a:rPr lang="de-DE" dirty="0" smtClean="0"/>
              <a:t> Puppet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087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48" indent="0" algn="ctr">
              <a:buNone/>
              <a:defRPr sz="2100"/>
            </a:lvl2pPr>
            <a:lvl3pPr marL="685698" indent="0" algn="ctr">
              <a:buNone/>
              <a:defRPr sz="1800"/>
            </a:lvl3pPr>
            <a:lvl4pPr marL="1028547" indent="0" algn="ctr">
              <a:buNone/>
              <a:defRPr sz="1500"/>
            </a:lvl4pPr>
            <a:lvl5pPr marL="1371396" indent="0" algn="ctr">
              <a:buNone/>
              <a:defRPr sz="1500"/>
            </a:lvl5pPr>
            <a:lvl6pPr marL="1714247" indent="0" algn="ctr">
              <a:buNone/>
              <a:defRPr sz="1500"/>
            </a:lvl6pPr>
            <a:lvl7pPr marL="2057093" indent="0" algn="ctr">
              <a:buNone/>
              <a:defRPr sz="1500"/>
            </a:lvl7pPr>
            <a:lvl8pPr marL="2399940" indent="0" algn="ctr">
              <a:buNone/>
              <a:defRPr sz="1500"/>
            </a:lvl8pPr>
            <a:lvl9pPr marL="2742788" indent="0" algn="ctr">
              <a:buNone/>
              <a:defRPr sz="15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57" indent="0" algn="ctr">
              <a:buNone/>
              <a:defRPr sz="2100"/>
            </a:lvl2pPr>
            <a:lvl3pPr marL="685715" indent="0" algn="ctr">
              <a:buNone/>
              <a:defRPr sz="1800"/>
            </a:lvl3pPr>
            <a:lvl4pPr marL="1028573" indent="0" algn="ctr">
              <a:buNone/>
              <a:defRPr sz="1500"/>
            </a:lvl4pPr>
            <a:lvl5pPr marL="1371430" indent="0" algn="ctr">
              <a:buNone/>
              <a:defRPr sz="1500"/>
            </a:lvl5pPr>
            <a:lvl6pPr marL="1714289" indent="0" algn="ctr">
              <a:buNone/>
              <a:defRPr sz="1500"/>
            </a:lvl6pPr>
            <a:lvl7pPr marL="2057144" indent="0" algn="ctr">
              <a:buNone/>
              <a:defRPr sz="1500"/>
            </a:lvl7pPr>
            <a:lvl8pPr marL="2400000" indent="0" algn="ctr">
              <a:buNone/>
              <a:defRPr sz="1500"/>
            </a:lvl8pPr>
            <a:lvl9pPr marL="2742857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82" indent="-127382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50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" y="5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2" y="445775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57" indent="0">
              <a:buNone/>
              <a:defRPr sz="900"/>
            </a:lvl2pPr>
            <a:lvl3pPr marL="685715" indent="0">
              <a:buNone/>
              <a:defRPr sz="800"/>
            </a:lvl3pPr>
            <a:lvl4pPr marL="1028573" indent="0">
              <a:buNone/>
              <a:defRPr sz="700"/>
            </a:lvl4pPr>
            <a:lvl5pPr marL="1371430" indent="0">
              <a:buNone/>
              <a:defRPr sz="700"/>
            </a:lvl5pPr>
            <a:lvl6pPr marL="1714289" indent="0">
              <a:buNone/>
              <a:defRPr sz="700"/>
            </a:lvl6pPr>
            <a:lvl7pPr marL="2057144" indent="0">
              <a:buNone/>
              <a:defRPr sz="700"/>
            </a:lvl7pPr>
            <a:lvl8pPr marL="2400000" indent="0">
              <a:buNone/>
              <a:defRPr sz="700"/>
            </a:lvl8pPr>
            <a:lvl9pPr marL="2742857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6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4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57" tIns="342857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57" indent="0">
              <a:buNone/>
              <a:defRPr sz="2100"/>
            </a:lvl2pPr>
            <a:lvl3pPr marL="685715" indent="0">
              <a:buNone/>
              <a:defRPr sz="1800"/>
            </a:lvl3pPr>
            <a:lvl4pPr marL="1028573" indent="0">
              <a:buNone/>
              <a:defRPr sz="1500"/>
            </a:lvl4pPr>
            <a:lvl5pPr marL="1371430" indent="0">
              <a:buNone/>
              <a:defRPr sz="1500"/>
            </a:lvl5pPr>
            <a:lvl6pPr marL="1714289" indent="0">
              <a:buNone/>
              <a:defRPr sz="1500"/>
            </a:lvl6pPr>
            <a:lvl7pPr marL="2057144" indent="0">
              <a:buNone/>
              <a:defRPr sz="1500"/>
            </a:lvl7pPr>
            <a:lvl8pPr marL="2400000" indent="0">
              <a:buNone/>
              <a:defRPr sz="1500"/>
            </a:lvl8pPr>
            <a:lvl9pPr marL="2742857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" y="3856176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6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0" y="4400555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57" indent="0">
              <a:buNone/>
              <a:defRPr sz="900"/>
            </a:lvl2pPr>
            <a:lvl3pPr marL="685715" indent="0">
              <a:buNone/>
              <a:defRPr sz="800"/>
            </a:lvl3pPr>
            <a:lvl4pPr marL="1028573" indent="0">
              <a:buNone/>
              <a:defRPr sz="700"/>
            </a:lvl4pPr>
            <a:lvl5pPr marL="1371430" indent="0">
              <a:buNone/>
              <a:defRPr sz="700"/>
            </a:lvl5pPr>
            <a:lvl6pPr marL="1714289" indent="0">
              <a:buNone/>
              <a:defRPr sz="700"/>
            </a:lvl6pPr>
            <a:lvl7pPr marL="2057144" indent="0">
              <a:buNone/>
              <a:defRPr sz="700"/>
            </a:lvl7pPr>
            <a:lvl8pPr marL="2400000" indent="0">
              <a:buNone/>
              <a:defRPr sz="700"/>
            </a:lvl8pPr>
            <a:lvl9pPr marL="2742857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4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75" indent="0" algn="ctr">
              <a:buNone/>
              <a:defRPr sz="21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79" indent="-127379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88" indent="-127388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48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" y="3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0" y="445773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4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2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75" tIns="342875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75" indent="0">
              <a:buNone/>
              <a:defRPr sz="2100"/>
            </a:lvl2pPr>
            <a:lvl3pPr marL="685749" indent="0">
              <a:buNone/>
              <a:defRPr sz="1800"/>
            </a:lvl3pPr>
            <a:lvl4pPr marL="1028624" indent="0">
              <a:buNone/>
              <a:defRPr sz="1500"/>
            </a:lvl4pPr>
            <a:lvl5pPr marL="1371498" indent="0">
              <a:buNone/>
              <a:defRPr sz="1500"/>
            </a:lvl5pPr>
            <a:lvl6pPr marL="1714373" indent="0">
              <a:buNone/>
              <a:defRPr sz="1500"/>
            </a:lvl6pPr>
            <a:lvl7pPr marL="2057246" indent="0">
              <a:buNone/>
              <a:defRPr sz="1500"/>
            </a:lvl7pPr>
            <a:lvl8pPr marL="2400120" indent="0">
              <a:buNone/>
              <a:defRPr sz="1500"/>
            </a:lvl8pPr>
            <a:lvl9pPr marL="2742995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" y="3856174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4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0" y="4400553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2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4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97" indent="-127397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51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995245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7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445770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1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29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900" tIns="34290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3856171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1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89" y="4400550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05979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79" indent="-127379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" y="7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5" y="445777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48" indent="0">
              <a:buNone/>
              <a:defRPr sz="900"/>
            </a:lvl2pPr>
            <a:lvl3pPr marL="685698" indent="0">
              <a:buNone/>
              <a:defRPr sz="800"/>
            </a:lvl3pPr>
            <a:lvl4pPr marL="1028547" indent="0">
              <a:buNone/>
              <a:defRPr sz="700"/>
            </a:lvl4pPr>
            <a:lvl5pPr marL="1371396" indent="0">
              <a:buNone/>
              <a:defRPr sz="700"/>
            </a:lvl5pPr>
            <a:lvl6pPr marL="1714247" indent="0">
              <a:buNone/>
              <a:defRPr sz="700"/>
            </a:lvl6pPr>
            <a:lvl7pPr marL="2057093" indent="0">
              <a:buNone/>
              <a:defRPr sz="700"/>
            </a:lvl7pPr>
            <a:lvl8pPr marL="2399940" indent="0">
              <a:buNone/>
              <a:defRPr sz="700"/>
            </a:lvl8pPr>
            <a:lvl9pPr marL="2742788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9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7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48" tIns="342848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48" indent="0">
              <a:buNone/>
              <a:defRPr sz="2100"/>
            </a:lvl2pPr>
            <a:lvl3pPr marL="685698" indent="0">
              <a:buNone/>
              <a:defRPr sz="1800"/>
            </a:lvl3pPr>
            <a:lvl4pPr marL="1028547" indent="0">
              <a:buNone/>
              <a:defRPr sz="1500"/>
            </a:lvl4pPr>
            <a:lvl5pPr marL="1371396" indent="0">
              <a:buNone/>
              <a:defRPr sz="1500"/>
            </a:lvl5pPr>
            <a:lvl6pPr marL="1714247" indent="0">
              <a:buNone/>
              <a:defRPr sz="1500"/>
            </a:lvl6pPr>
            <a:lvl7pPr marL="2057093" indent="0">
              <a:buNone/>
              <a:defRPr sz="1500"/>
            </a:lvl7pPr>
            <a:lvl8pPr marL="2399940" indent="0">
              <a:buNone/>
              <a:defRPr sz="1500"/>
            </a:lvl8pPr>
            <a:lvl9pPr marL="2742788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" y="3856178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8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3" y="4400556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48" indent="0">
              <a:buNone/>
              <a:defRPr sz="900"/>
            </a:lvl2pPr>
            <a:lvl3pPr marL="685698" indent="0">
              <a:buNone/>
              <a:defRPr sz="800"/>
            </a:lvl3pPr>
            <a:lvl4pPr marL="1028547" indent="0">
              <a:buNone/>
              <a:defRPr sz="700"/>
            </a:lvl4pPr>
            <a:lvl5pPr marL="1371396" indent="0">
              <a:buNone/>
              <a:defRPr sz="700"/>
            </a:lvl5pPr>
            <a:lvl6pPr marL="1714247" indent="0">
              <a:buNone/>
              <a:defRPr sz="700"/>
            </a:lvl6pPr>
            <a:lvl7pPr marL="2057093" indent="0">
              <a:buNone/>
              <a:defRPr sz="700"/>
            </a:lvl7pPr>
            <a:lvl8pPr marL="2399940" indent="0">
              <a:buNone/>
              <a:defRPr sz="700"/>
            </a:lvl8pPr>
            <a:lvl9pPr marL="2742788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5"/>
            <a:ext cx="1971675" cy="44231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23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1" tIns="34289" rIns="68571" bIns="34289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1" tIns="34289" rIns="68571" bIns="3428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9" y="4873500"/>
            <a:ext cx="719351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7" y="4873500"/>
            <a:ext cx="717599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hdr="0"/>
  <p:txStyles>
    <p:titleStyle>
      <a:lvl1pPr algn="l" defTabSz="685698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698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7994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33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272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10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76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856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832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811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4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69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47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96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47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093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99940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78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3" tIns="34289" rIns="68573" bIns="34289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3" tIns="34289" rIns="68573" bIns="34289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6" y="4873500"/>
            <a:ext cx="719351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4" y="4873500"/>
            <a:ext cx="717599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/>
  <p:txStyles>
    <p:titleStyle>
      <a:lvl1pPr algn="l" defTabSz="685715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715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01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44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286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28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97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880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860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843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57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15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73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3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89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144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857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6" tIns="34289" rIns="68576" bIns="34289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6" tIns="34289" rIns="68576" bIns="34289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4" y="4873500"/>
            <a:ext cx="719351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2" y="4873500"/>
            <a:ext cx="717599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</p:sldLayoutIdLst>
  <p:hf hdr="0"/>
  <p:txStyles>
    <p:titleStyle>
      <a:lvl1pPr algn="l" defTabSz="685749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749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1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6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1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6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939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28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1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0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80" tIns="34290" rIns="68580" bIns="34290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1" y="4873500"/>
            <a:ext cx="719351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29" y="4873500"/>
            <a:ext cx="717599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</p:sldLayoutIdLst>
  <p:hf hdr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3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 smtClean="0"/>
              <a:t>PubSubHubbub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 smtClean="0"/>
              <a:t>Wikidata.lib</a:t>
            </a:r>
            <a:endParaRPr lang="en-GB" dirty="0"/>
          </a:p>
        </p:txBody>
      </p:sp>
      <p:sp>
        <p:nvSpPr>
          <p:cNvPr id="4" name="Textfeld 3"/>
          <p:cNvSpPr txBox="1"/>
          <p:nvPr/>
        </p:nvSpPr>
        <p:spPr>
          <a:xfrm>
            <a:off x="821391" y="4548231"/>
            <a:ext cx="3802357" cy="307573"/>
          </a:xfrm>
          <a:prstGeom prst="rect">
            <a:avLst/>
          </a:prstGeom>
        </p:spPr>
        <p:txBody>
          <a:bodyPr vert="horz" lIns="68571" tIns="34289" rIns="68571" bIns="34289" rtlCol="0" anchor="t">
            <a:normAutofit/>
          </a:bodyPr>
          <a:lstStyle>
            <a:lvl1pPr>
              <a:lnSpc>
                <a:spcPct val="85000"/>
              </a:lnSpc>
              <a:spcBef>
                <a:spcPct val="0"/>
              </a:spcBef>
              <a:buNone/>
              <a:defRPr sz="4500" spc="-53" baseline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1400" dirty="0">
                <a:latin typeface="NeoSans"/>
              </a:rPr>
              <a:t>Sebastian Brückner, Alexander Lehmann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5397687" y="4548230"/>
            <a:ext cx="1069511" cy="307770"/>
          </a:xfrm>
          <a:prstGeom prst="rect">
            <a:avLst/>
          </a:prstGeom>
          <a:noFill/>
        </p:spPr>
        <p:txBody>
          <a:bodyPr wrap="none" lIns="91434" tIns="45717" rIns="91434" bIns="45717" rtlCol="0" anchor="t">
            <a:spAutoFit/>
          </a:bodyPr>
          <a:lstStyle/>
          <a:p>
            <a:r>
              <a:rPr lang="de-DE" spc="-53" dirty="0">
                <a:solidFill>
                  <a:schemeClr val="accent4"/>
                </a:solidFill>
                <a:latin typeface="NeoSans"/>
                <a:ea typeface="+mj-ea"/>
                <a:cs typeface="+mj-cs"/>
              </a:rPr>
              <a:t>13.03.2014</a:t>
            </a:r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Why do we test</a:t>
            </a:r>
            <a:r>
              <a:rPr lang="de-DE" sz="1800" dirty="0" smtClean="0"/>
              <a:t>?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W</a:t>
            </a:r>
            <a:r>
              <a:rPr lang="en-US" sz="1800" dirty="0" smtClean="0"/>
              <a:t>orks </a:t>
            </a:r>
            <a:r>
              <a:rPr lang="en-US" sz="1800" dirty="0"/>
              <a:t>as </a:t>
            </a:r>
            <a:r>
              <a:rPr lang="en-US" sz="1800" dirty="0" smtClean="0"/>
              <a:t>expected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</a:t>
            </a:r>
            <a:r>
              <a:rPr lang="en-US" sz="1800" dirty="0" smtClean="0"/>
              <a:t>o </a:t>
            </a:r>
            <a:r>
              <a:rPr lang="en-US" sz="1800" dirty="0"/>
              <a:t>not destroy other parts of the </a:t>
            </a:r>
            <a:r>
              <a:rPr lang="en-US" sz="1800" dirty="0" smtClean="0"/>
              <a:t>software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M</a:t>
            </a:r>
            <a:r>
              <a:rPr lang="en-US" sz="1800" dirty="0" smtClean="0"/>
              <a:t>eets design requirements 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8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078" y="4065908"/>
            <a:ext cx="5953913" cy="394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078" y="2673630"/>
            <a:ext cx="5953913" cy="1392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504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Mediawiki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7500" y="4336392"/>
            <a:ext cx="4475748" cy="220007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http://upload.wikimedia.org/wikipedia/mediawiki/0/0e/GitWorkflow.svg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3074" name="Picture 2" descr="File:GitWorkflow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500" y="794883"/>
            <a:ext cx="4547055" cy="3479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0268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PHPUnit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600" dirty="0" smtClean="0"/>
              <a:t>﻿</a:t>
            </a:r>
            <a:r>
              <a:rPr lang="en-US" sz="1600" dirty="0"/>
              <a:t>T</a:t>
            </a:r>
            <a:r>
              <a:rPr lang="en-US" sz="1600" dirty="0" smtClean="0"/>
              <a:t>esting</a:t>
            </a:r>
            <a:r>
              <a:rPr lang="de-DE" sz="1600" dirty="0" smtClean="0"/>
              <a:t> </a:t>
            </a:r>
            <a:r>
              <a:rPr lang="en-US" sz="1600" dirty="0" smtClean="0"/>
              <a:t>framework</a:t>
            </a:r>
            <a:r>
              <a:rPr lang="de-DE" sz="1600" dirty="0" smtClean="0"/>
              <a:t> </a:t>
            </a:r>
            <a:r>
              <a:rPr lang="en-US" sz="1600" dirty="0" smtClean="0"/>
              <a:t>for</a:t>
            </a:r>
            <a:r>
              <a:rPr lang="de-DE" sz="1600" dirty="0" smtClean="0"/>
              <a:t> PHP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﻿Instance of the </a:t>
            </a:r>
            <a:r>
              <a:rPr lang="en-US" sz="1600" dirty="0" err="1" smtClean="0"/>
              <a:t>xUnit</a:t>
            </a:r>
            <a:r>
              <a:rPr lang="en-US" sz="1600" dirty="0" smtClean="0"/>
              <a:t> architecture</a:t>
            </a:r>
            <a:endParaRPr lang="de-DE" sz="1600" dirty="0" smtClean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Conventions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The tests for a class “Class” go into a class “</a:t>
            </a:r>
            <a:r>
              <a:rPr lang="en-US" sz="1600" dirty="0" err="1" smtClean="0"/>
              <a:t>ClassTest</a:t>
            </a:r>
            <a:r>
              <a:rPr lang="en-US" sz="1600" dirty="0" smtClean="0"/>
              <a:t>”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 smtClean="0"/>
              <a:t>ClassTest</a:t>
            </a:r>
            <a:r>
              <a:rPr lang="en-US" sz="1600" dirty="0" smtClean="0"/>
              <a:t> inherits from </a:t>
            </a:r>
            <a:r>
              <a:rPr lang="en-US" sz="1600" dirty="0" err="1" smtClean="0"/>
              <a:t>PHPUnit_Framework_TestCase</a:t>
            </a:r>
            <a:endParaRPr lang="en-US" sz="1600" dirty="0" smtClean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Each test methods has an assertion methods </a:t>
            </a:r>
          </a:p>
          <a:p>
            <a:pPr marL="0" indent="0">
              <a:buNone/>
            </a:pPr>
            <a:endParaRPr lang="en-US" sz="1700" dirty="0" smtClean="0"/>
          </a:p>
          <a:p>
            <a:pPr lvl="1"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7" name="Picture 2" descr="http://tech.enekochan.com/wp-content/uploads/2013/07/PHPUnit-log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790" y="1817108"/>
            <a:ext cx="2633197" cy="2170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175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NeoSans" pitchFamily="50" charset="0"/>
              </a:rPr>
              <a:t>What do we test</a:t>
            </a:r>
            <a:r>
              <a:rPr lang="en-US" dirty="0"/>
              <a:t>?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7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onPageContentSaveComplete</a:t>
            </a:r>
            <a:r>
              <a:rPr lang="en-US" sz="1700" dirty="0" smtClean="0"/>
              <a:t> </a:t>
            </a:r>
            <a:r>
              <a:rPr lang="en-US" sz="1700" dirty="0" smtClean="0"/>
              <a:t>– creation </a:t>
            </a:r>
            <a:r>
              <a:rPr lang="en-US" sz="1700" dirty="0" smtClean="0"/>
              <a:t>of the publishing job</a:t>
            </a:r>
            <a:r>
              <a:rPr lang="de-DE" sz="1500" dirty="0" smtClean="0"/>
              <a:t>	</a:t>
            </a:r>
            <a:endParaRPr lang="en-US" sz="1500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Database </a:t>
            </a:r>
            <a:r>
              <a:rPr lang="en-US" sz="1600" dirty="0" smtClean="0"/>
              <a:t>mockup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/**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* @group Database</a:t>
            </a:r>
          </a:p>
          <a:p>
            <a:pPr marL="837840" lvl="6" indent="0">
              <a:buNone/>
            </a:pP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PubSubHubbubTest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extends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MediaWikiLangTestCase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837840" lvl="6" indent="0">
              <a:buNone/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..</a:t>
            </a:r>
          </a:p>
          <a:p>
            <a:pPr marL="837840" lvl="6" indent="0">
              <a:buNone/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de-DE" sz="1500" dirty="0"/>
              <a:t>Create a </a:t>
            </a:r>
            <a:r>
              <a:rPr lang="en-US" sz="1500" dirty="0"/>
              <a:t>test article with a  base revision 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$title = Title::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newFromText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( "text" );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$article = new Article( $title );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baseRevId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= false;</a:t>
            </a:r>
          </a:p>
          <a:p>
            <a:pPr marL="150876" lvl="1" indent="0">
              <a:buNone/>
            </a:pPr>
            <a:endParaRPr lang="de-DE" sz="17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457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we test?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>
              <a:buFont typeface="Arial" panose="020B0604020202020204" pitchFamily="34" charset="0"/>
              <a:buChar char="•"/>
            </a:pPr>
            <a:endParaRPr lang="de-DE" sz="1600" dirty="0" smtClean="0">
              <a:latin typeface="NeoSans" pitchFamily="50" charset="0"/>
              <a:cs typeface="Consolas" panose="020B0609020204030204" pitchFamily="49" charset="0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de-DE" sz="1600" dirty="0" smtClean="0">
                <a:cs typeface="Consolas" panose="020B0609020204030204" pitchFamily="49" charset="0"/>
              </a:rPr>
              <a:t>Check </a:t>
            </a:r>
            <a:r>
              <a:rPr lang="en-US" sz="1600" dirty="0" smtClean="0">
                <a:cs typeface="Consolas" panose="020B0609020204030204" pitchFamily="49" charset="0"/>
              </a:rPr>
              <a:t>job</a:t>
            </a:r>
            <a:r>
              <a:rPr lang="de-DE" sz="1600" dirty="0" smtClean="0">
                <a:cs typeface="Consolas" panose="020B0609020204030204" pitchFamily="49" charset="0"/>
              </a:rPr>
              <a:t> </a:t>
            </a:r>
            <a:r>
              <a:rPr lang="en-US" sz="1600" dirty="0">
                <a:cs typeface="Consolas" panose="020B0609020204030204" pitchFamily="49" charset="0"/>
              </a:rPr>
              <a:t>table </a:t>
            </a:r>
            <a:r>
              <a:rPr lang="de-DE" sz="1600" dirty="0">
                <a:cs typeface="Consolas" panose="020B0609020204030204" pitchFamily="49" charset="0"/>
              </a:rPr>
              <a:t> 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$row = [ [ 0 ] ];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$this-&gt;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assertSelect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 "job", "count(*)", "", $row 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837840" lvl="6" indent="0">
              <a:buNone/>
            </a:pP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 smtClean="0"/>
              <a:t>Generation</a:t>
            </a:r>
            <a:r>
              <a:rPr lang="en-US" sz="1600" dirty="0" smtClean="0"/>
              <a:t> </a:t>
            </a:r>
            <a:r>
              <a:rPr lang="en-US" sz="1600" dirty="0"/>
              <a:t>of the link </a:t>
            </a:r>
            <a:r>
              <a:rPr lang="en-US" sz="1600" dirty="0" smtClean="0"/>
              <a:t>headers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 smtClean="0"/>
              <a:t>Static </a:t>
            </a:r>
            <a:r>
              <a:rPr lang="en-US" sz="1600" dirty="0"/>
              <a:t>string </a:t>
            </a:r>
            <a:r>
              <a:rPr lang="en-US" sz="1600" dirty="0" smtClean="0"/>
              <a:t>comparison</a:t>
            </a:r>
          </a:p>
          <a:p>
            <a:pPr marL="150876" lvl="1" indent="0">
              <a:buNone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de-DE" sz="1600" dirty="0" smtClean="0"/>
              <a:t>(</a:t>
            </a:r>
            <a:r>
              <a:rPr lang="en-US" sz="1600" dirty="0"/>
              <a:t>P</a:t>
            </a:r>
            <a:r>
              <a:rPr lang="en-US" sz="1600" dirty="0" smtClean="0"/>
              <a:t>ublishing </a:t>
            </a:r>
            <a:r>
              <a:rPr lang="en-US" sz="1600" dirty="0"/>
              <a:t>of changes</a:t>
            </a:r>
            <a:r>
              <a:rPr lang="en-US" sz="1600" dirty="0" smtClean="0"/>
              <a:t>)</a:t>
            </a:r>
            <a:endParaRPr lang="en-US" sz="1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027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Customer </a:t>
            </a:r>
            <a:r>
              <a:rPr lang="en-US" dirty="0" smtClean="0"/>
              <a:t>Reports - </a:t>
            </a:r>
            <a:r>
              <a:rPr lang="en-US" dirty="0" err="1" smtClean="0"/>
              <a:t>DBpedia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Currently</a:t>
            </a:r>
            <a:r>
              <a:rPr lang="de-DE" sz="1800" dirty="0" smtClean="0"/>
              <a:t> u</a:t>
            </a:r>
            <a:r>
              <a:rPr lang="en-US" sz="1800" dirty="0" smtClean="0"/>
              <a:t>se</a:t>
            </a:r>
            <a:r>
              <a:rPr lang="de-DE" sz="1800" dirty="0" smtClean="0"/>
              <a:t> ﻿OAI-PMH</a:t>
            </a:r>
          </a:p>
          <a:p>
            <a:pPr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Requirements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Mirroring of all entities 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Metadata of changes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Subscriber client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As many </a:t>
            </a:r>
            <a:r>
              <a:rPr lang="en-US" sz="1800" dirty="0"/>
              <a:t>output formats as </a:t>
            </a:r>
            <a:r>
              <a:rPr lang="en-US" sz="1800" dirty="0" smtClean="0"/>
              <a:t>possible</a:t>
            </a:r>
          </a:p>
          <a:p>
            <a:pPr lvl="2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de-DE" sz="1500" dirty="0" smtClean="0"/>
              <a:t>Wiki Markup </a:t>
            </a:r>
            <a:r>
              <a:rPr lang="en-US" sz="1500" dirty="0" smtClean="0"/>
              <a:t>unnecessary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2054" name="Picture 6" descr="http://upload.wikimedia.org/wikipedia/commons/thumb/7/73/DBpediaLogo.svg/1000px-DBpediaLogo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0143" y="1554036"/>
            <a:ext cx="3015347" cy="1857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8721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Protocol </a:t>
            </a:r>
            <a:r>
              <a:rPr lang="en-US" dirty="0" smtClean="0"/>
              <a:t>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Originally for RSS-Feeds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smtClean="0">
                <a:sym typeface="Wingdings" panose="05000000000000000000" pitchFamily="2" charset="2"/>
              </a:rPr>
              <a:t>resource URL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URL </a:t>
            </a:r>
            <a:r>
              <a:rPr lang="en-US" dirty="0" smtClean="0">
                <a:sym typeface="Wingdings" panose="05000000000000000000" pitchFamily="2" charset="2"/>
              </a:rPr>
              <a:t>for all changes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New URL </a:t>
            </a:r>
            <a:r>
              <a:rPr lang="de-DE" dirty="0" err="1" smtClean="0">
                <a:sym typeface="Wingdings" panose="05000000000000000000" pitchFamily="2" charset="2"/>
              </a:rPr>
              <a:t>for</a:t>
            </a:r>
            <a:r>
              <a:rPr lang="de-DE" dirty="0" smtClean="0">
                <a:sym typeface="Wingdings" panose="05000000000000000000" pitchFamily="2" charset="2"/>
              </a:rPr>
              <a:t> all </a:t>
            </a:r>
            <a:r>
              <a:rPr lang="de-DE" dirty="0" err="1" smtClean="0">
                <a:sym typeface="Wingdings" panose="05000000000000000000" pitchFamily="2" charset="2"/>
              </a:rPr>
              <a:t>output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formats</a:t>
            </a:r>
            <a:endParaRPr lang="de-DE" dirty="0" smtClean="0">
              <a:sym typeface="Wingdings" panose="05000000000000000000" pitchFamily="2" charset="2"/>
            </a:endParaRPr>
          </a:p>
          <a:p>
            <a:pPr marL="150876" lvl="1" indent="0">
              <a:buNone/>
            </a:pPr>
            <a:endParaRPr lang="en-US" dirty="0" smtClean="0">
              <a:sym typeface="Wingdings" panose="05000000000000000000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>
                <a:sym typeface="Wingdings" panose="05000000000000000000" pitchFamily="2" charset="2"/>
              </a:rPr>
              <a:t>No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metadata</a:t>
            </a:r>
            <a:endParaRPr lang="de-DE" dirty="0" smtClean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Insert, </a:t>
            </a:r>
            <a:r>
              <a:rPr lang="en-US" dirty="0" smtClean="0">
                <a:sym typeface="Wingdings" panose="05000000000000000000" pitchFamily="2" charset="2"/>
              </a:rPr>
              <a:t>deletes, changes indistinguishable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>
                <a:sym typeface="Wingdings" panose="05000000000000000000" pitchFamily="2" charset="2"/>
              </a:rPr>
              <a:t>Wikipage</a:t>
            </a:r>
            <a:r>
              <a:rPr lang="de-DE" dirty="0" smtClean="0">
                <a:sym typeface="Wingdings" panose="05000000000000000000" pitchFamily="2" charset="2"/>
              </a:rPr>
              <a:t> URL 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≠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resource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 URL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>
              <a:cs typeface="Times New Roman"/>
              <a:sym typeface="Wingdings" panose="05000000000000000000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>
                <a:cs typeface="Times New Roman"/>
                <a:sym typeface="Wingdings" panose="05000000000000000000" pitchFamily="2" charset="2"/>
              </a:rPr>
              <a:t>Groups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of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resources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 not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supported</a:t>
            </a:r>
            <a:endParaRPr lang="de-DE" dirty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>
                <a:sym typeface="Wingdings" panose="05000000000000000000" pitchFamily="2" charset="2"/>
              </a:rPr>
              <a:t>Performans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issues</a:t>
            </a:r>
            <a:endParaRPr lang="de-DE" dirty="0" smtClean="0">
              <a:sym typeface="Wingdings" panose="05000000000000000000" pitchFamily="2" charset="2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124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Possible</a:t>
            </a:r>
            <a:r>
              <a:rPr lang="de-DE" dirty="0" smtClean="0"/>
              <a:t>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/>
              <a:t>Publisher is connected  with the export interface of </a:t>
            </a:r>
            <a:r>
              <a:rPr lang="en-US" sz="1600" dirty="0" err="1" smtClean="0"/>
              <a:t>MediaWiki</a:t>
            </a: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S</a:t>
            </a:r>
            <a:r>
              <a:rPr lang="en-US" sz="1600" dirty="0" smtClean="0"/>
              <a:t>ubscriber is connected with the import interface of </a:t>
            </a:r>
            <a:r>
              <a:rPr lang="de-DE" sz="1600" dirty="0" err="1" smtClean="0"/>
              <a:t>MediaWiki</a:t>
            </a:r>
            <a:endParaRPr lang="de-DE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de-DE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/>
              <a:t>Only publish changes of all resources and changes of a single resource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>
                <a:cs typeface="Times New Roman"/>
                <a:sym typeface="Wingdings" panose="05000000000000000000" pitchFamily="2" charset="2"/>
              </a:rPr>
              <a:t>Groups support can be implemented by subscribers</a:t>
            </a: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41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Composer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42900" y="995246"/>
            <a:ext cx="6002703" cy="356024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Composer is a PHP dependency management manager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Vision at </a:t>
            </a:r>
            <a:r>
              <a:rPr lang="de-DE" dirty="0" err="1" smtClean="0"/>
              <a:t>MediaWiki</a:t>
            </a:r>
            <a:r>
              <a:rPr lang="de-DE" dirty="0" smtClean="0"/>
              <a:t>: </a:t>
            </a:r>
            <a:r>
              <a:rPr lang="de-DE" dirty="0" err="1" smtClean="0"/>
              <a:t>Declare</a:t>
            </a:r>
            <a:r>
              <a:rPr lang="de-DE" dirty="0" smtClean="0"/>
              <a:t> </a:t>
            </a:r>
            <a:r>
              <a:rPr lang="de-DE" dirty="0" err="1" smtClean="0"/>
              <a:t>required</a:t>
            </a:r>
            <a:r>
              <a:rPr lang="de-DE" dirty="0" smtClean="0"/>
              <a:t> </a:t>
            </a:r>
            <a:r>
              <a:rPr lang="de-DE" dirty="0" err="1" smtClean="0"/>
              <a:t>extensions</a:t>
            </a:r>
            <a:r>
              <a:rPr lang="de-DE" dirty="0" smtClean="0"/>
              <a:t>:</a:t>
            </a:r>
          </a:p>
          <a:p>
            <a:pPr marL="717550" indent="0">
              <a:buNone/>
              <a:tabLst>
                <a:tab pos="898525" algn="l"/>
                <a:tab pos="1079500" algn="l"/>
              </a:tabLst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 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require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{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"*",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"bp2013n2/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"*",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…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Run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composer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install</a:t>
            </a:r>
            <a:endParaRPr lang="de-D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All </a:t>
            </a:r>
            <a:r>
              <a:rPr lang="de-DE" dirty="0" err="1" smtClean="0"/>
              <a:t>declared</a:t>
            </a:r>
            <a:r>
              <a:rPr lang="de-DE" dirty="0" smtClean="0"/>
              <a:t> </a:t>
            </a:r>
            <a:r>
              <a:rPr lang="de-DE" dirty="0" err="1" smtClean="0"/>
              <a:t>MediaWiki</a:t>
            </a:r>
            <a:r>
              <a:rPr lang="de-DE" dirty="0" smtClean="0"/>
              <a:t> </a:t>
            </a:r>
            <a:r>
              <a:rPr lang="de-DE" dirty="0" err="1" smtClean="0"/>
              <a:t>extensions</a:t>
            </a:r>
            <a:r>
              <a:rPr lang="de-DE" dirty="0" smtClean="0"/>
              <a:t> will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downloaded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installed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But: </a:t>
            </a:r>
            <a:r>
              <a:rPr lang="de-DE" dirty="0" err="1" smtClean="0"/>
              <a:t>We‘re</a:t>
            </a:r>
            <a:r>
              <a:rPr lang="de-DE" dirty="0" smtClean="0"/>
              <a:t> not </a:t>
            </a:r>
            <a:r>
              <a:rPr lang="de-DE" dirty="0" err="1" smtClean="0"/>
              <a:t>quite</a:t>
            </a:r>
            <a:r>
              <a:rPr lang="de-DE" dirty="0" smtClean="0"/>
              <a:t> </a:t>
            </a:r>
            <a:r>
              <a:rPr lang="de-DE" dirty="0" err="1" smtClean="0"/>
              <a:t>there</a:t>
            </a:r>
            <a:r>
              <a:rPr lang="de-DE" dirty="0" smtClean="0"/>
              <a:t> </a:t>
            </a:r>
            <a:r>
              <a:rPr lang="de-DE" dirty="0" err="1" smtClean="0"/>
              <a:t>yet</a:t>
            </a:r>
            <a:r>
              <a:rPr lang="de-DE" dirty="0" smtClean="0"/>
              <a:t>.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603" y="995246"/>
            <a:ext cx="2456125" cy="2914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299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composer.json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comply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WMDE‘s</a:t>
            </a:r>
            <a:r>
              <a:rPr lang="de-DE" dirty="0" smtClean="0"/>
              <a:t> </a:t>
            </a:r>
            <a:r>
              <a:rPr lang="de-DE" dirty="0" err="1" smtClean="0"/>
              <a:t>wish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Composer,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added</a:t>
            </a:r>
            <a:r>
              <a:rPr lang="de-DE" dirty="0" smtClean="0"/>
              <a:t> Composer </a:t>
            </a:r>
            <a:r>
              <a:rPr lang="de-DE" dirty="0" err="1" smtClean="0"/>
              <a:t>support</a:t>
            </a:r>
            <a:r>
              <a:rPr lang="de-DE" dirty="0" smtClean="0"/>
              <a:t>:</a:t>
            </a:r>
          </a:p>
          <a:p>
            <a:pPr marL="717550" indent="0">
              <a:lnSpc>
                <a:spcPct val="125000"/>
              </a:lnSpc>
              <a:spcBef>
                <a:spcPts val="1200"/>
              </a:spcBef>
              <a:spcAft>
                <a:spcPts val="900"/>
              </a:spcAft>
              <a:buNone/>
              <a:tabLst>
                <a:tab pos="898525" algn="l"/>
              </a:tabLst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"bp2013n2/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"type":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mediawiki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-extension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description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Allows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publishing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changes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a PubSubHubbub hub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keywords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["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"push",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rss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wikidata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"],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homepage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"https://www.mediawiki.org/wiki/Extension:PubSubHubbub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license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"GPL-2.0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+",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…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Installing</a:t>
            </a:r>
            <a:r>
              <a:rPr lang="de-DE" dirty="0" smtClean="0"/>
              <a:t>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extension</a:t>
            </a:r>
            <a:r>
              <a:rPr lang="de-DE" dirty="0" smtClean="0"/>
              <a:t> on a </a:t>
            </a:r>
            <a:r>
              <a:rPr lang="de-DE" dirty="0" err="1" smtClean="0"/>
              <a:t>MediaWiki</a:t>
            </a:r>
            <a:r>
              <a:rPr lang="de-DE" dirty="0" smtClean="0"/>
              <a:t> ist just 1 </a:t>
            </a:r>
            <a:r>
              <a:rPr lang="de-DE" dirty="0" err="1" smtClean="0"/>
              <a:t>line</a:t>
            </a:r>
            <a:r>
              <a:rPr lang="de-DE" dirty="0" smtClean="0"/>
              <a:t> in </a:t>
            </a:r>
            <a:r>
              <a:rPr lang="de-DE" dirty="0" err="1" smtClean="0"/>
              <a:t>composer.json</a:t>
            </a:r>
            <a:r>
              <a:rPr lang="de-DE" dirty="0" smtClean="0"/>
              <a:t>!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33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de-DE" dirty="0" smtClean="0"/>
              <a:t>The </a:t>
            </a:r>
            <a:r>
              <a:rPr lang="de-DE" dirty="0"/>
              <a:t>P</a:t>
            </a:r>
            <a:r>
              <a:rPr lang="de-DE" dirty="0" smtClean="0"/>
              <a:t>rotocol</a:t>
            </a:r>
            <a:endParaRPr lang="en-US" dirty="0" smtClean="0"/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Implementation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Tests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Customer Reports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Protocol </a:t>
            </a:r>
            <a:r>
              <a:rPr lang="en-US" dirty="0"/>
              <a:t>issues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Composer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PubSubHubbub | Wikidata.lib | </a:t>
            </a:r>
            <a:r>
              <a:rPr lang="en-GB" dirty="0" err="1" smtClean="0"/>
              <a:t>BrÜckner</a:t>
            </a:r>
            <a:r>
              <a:rPr lang="en-GB" dirty="0" smtClean="0"/>
              <a:t>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41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Implement</a:t>
            </a:r>
            <a:r>
              <a:rPr lang="de-DE" dirty="0" smtClean="0"/>
              <a:t> </a:t>
            </a:r>
            <a:r>
              <a:rPr lang="de-DE" dirty="0" err="1" smtClean="0"/>
              <a:t>resource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publishes</a:t>
            </a:r>
            <a:r>
              <a:rPr lang="de-DE" dirty="0" smtClean="0"/>
              <a:t> </a:t>
            </a:r>
            <a:r>
              <a:rPr lang="de-DE" dirty="0" err="1" smtClean="0"/>
              <a:t>changes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b="1" dirty="0" err="1" smtClean="0"/>
              <a:t>everything</a:t>
            </a:r>
            <a:endParaRPr lang="de-DE" b="1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Figure</a:t>
            </a:r>
            <a:r>
              <a:rPr lang="de-DE" dirty="0" smtClean="0"/>
              <a:t> out hub </a:t>
            </a:r>
            <a:r>
              <a:rPr lang="de-DE" dirty="0" err="1" smtClean="0"/>
              <a:t>deployment</a:t>
            </a:r>
            <a:r>
              <a:rPr lang="de-DE" dirty="0" smtClean="0"/>
              <a:t> </a:t>
            </a:r>
            <a:r>
              <a:rPr lang="de-DE" dirty="0" err="1" smtClean="0"/>
              <a:t>options</a:t>
            </a:r>
            <a:endParaRPr lang="de-DE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/>
              <a:t>Either</a:t>
            </a:r>
            <a:r>
              <a:rPr lang="de-DE" dirty="0" smtClean="0"/>
              <a:t> </a:t>
            </a:r>
            <a:r>
              <a:rPr lang="de-DE" dirty="0" err="1" smtClean="0"/>
              <a:t>WikiMedia</a:t>
            </a:r>
            <a:r>
              <a:rPr lang="de-DE" dirty="0" smtClean="0"/>
              <a:t> </a:t>
            </a:r>
            <a:r>
              <a:rPr lang="de-DE" dirty="0" err="1" smtClean="0"/>
              <a:t>hosts</a:t>
            </a:r>
            <a:r>
              <a:rPr lang="de-DE" dirty="0" smtClean="0"/>
              <a:t> an </a:t>
            </a:r>
            <a:r>
              <a:rPr lang="de-DE" dirty="0" err="1" smtClean="0"/>
              <a:t>own</a:t>
            </a:r>
            <a:r>
              <a:rPr lang="de-DE" dirty="0" smtClean="0"/>
              <a:t> hub (</a:t>
            </a:r>
            <a:r>
              <a:rPr lang="de-DE" dirty="0" err="1" smtClean="0"/>
              <a:t>reimplement</a:t>
            </a:r>
            <a:r>
              <a:rPr lang="de-DE" dirty="0" smtClean="0"/>
              <a:t>?)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/>
              <a:t>Ask</a:t>
            </a:r>
            <a:r>
              <a:rPr lang="de-DE" dirty="0" smtClean="0"/>
              <a:t> Google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they‘re</a:t>
            </a:r>
            <a:r>
              <a:rPr lang="de-DE" dirty="0" smtClean="0"/>
              <a:t> ok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load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Write Puppet </a:t>
            </a:r>
            <a:r>
              <a:rPr lang="de-DE" dirty="0" err="1" smtClean="0"/>
              <a:t>module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extension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45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PubSubHubbub (</a:t>
            </a:r>
            <a:r>
              <a:rPr lang="en-US" dirty="0" err="1" smtClean="0"/>
              <a:t>PuSH</a:t>
            </a:r>
            <a:r>
              <a:rPr lang="en-US" dirty="0" smtClean="0"/>
              <a:t>) is a protocol that enables resources to push changes to subscribers.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PubSubHubbub | Wikidata.lib | BrÜckner, Lehmann</a:t>
            </a:r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184" y="1369274"/>
            <a:ext cx="6829633" cy="3429492"/>
          </a:xfrm>
          <a:prstGeom prst="rect">
            <a:avLst/>
          </a:prstGeo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873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Publishing a change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Publisher client sends an HTTP POST request to the hub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Request </a:t>
            </a:r>
            <a:r>
              <a:rPr lang="en-US" dirty="0" smtClean="0"/>
              <a:t>contains the following data</a:t>
            </a:r>
            <a:r>
              <a:rPr lang="de-DE" dirty="0" smtClean="0"/>
              <a:t>:</a:t>
            </a:r>
            <a:endParaRPr lang="de-DE" dirty="0"/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hub.mode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publish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hub.url=http://a.resource.url/&amp;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hub.url=http://another.resource.url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x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3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Identifying Resources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Every web page can be a resource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Resources need special HTTP headers for identification:</a:t>
            </a:r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Link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&lt;http://this.is.a.hub/&gt;;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hub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Link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&lt;http://this.is.the.resource/&gt;;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x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85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Pushing to subscribers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Hub </a:t>
            </a:r>
            <a:r>
              <a:rPr lang="en-US" dirty="0" smtClean="0"/>
              <a:t>sends an HTTP POST request to each subscriber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Request contains special HTTP </a:t>
            </a:r>
            <a:r>
              <a:rPr lang="en-US" dirty="0"/>
              <a:t>headers for </a:t>
            </a:r>
            <a:r>
              <a:rPr lang="en-US" dirty="0" smtClean="0"/>
              <a:t>identification of hub and resource:</a:t>
            </a:r>
            <a:endParaRPr lang="en-US" dirty="0"/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&lt;http://this.is.a.hub/&gt;;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="hub"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&lt;http://this.is.the.resource/&gt;;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X-Hub-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Signature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sha1=728b02d392a2bddb7d002f82012a9a8bab4feb1a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New </a:t>
            </a:r>
            <a:r>
              <a:rPr lang="de-DE" dirty="0" err="1" smtClean="0"/>
              <a:t>contents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resource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body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request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028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de-DE" dirty="0"/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Tasks of our </a:t>
            </a:r>
            <a:r>
              <a:rPr lang="en-US" dirty="0" err="1" smtClean="0"/>
              <a:t>MediaWiki</a:t>
            </a:r>
            <a:r>
              <a:rPr lang="en-US" dirty="0" smtClean="0"/>
              <a:t> extension: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Add Link HTTP headers to each article and </a:t>
            </a:r>
            <a:r>
              <a:rPr lang="en-US" dirty="0" err="1" smtClean="0"/>
              <a:t>Wikibase</a:t>
            </a:r>
            <a:r>
              <a:rPr lang="en-US" dirty="0" smtClean="0"/>
              <a:t> item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Send a publish event to the hub whenever anything changes</a:t>
            </a:r>
            <a:endParaRPr lang="de-DE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Currently, we fully support </a:t>
            </a:r>
            <a:r>
              <a:rPr lang="en-US" dirty="0" err="1"/>
              <a:t>MediaWiki</a:t>
            </a:r>
            <a:r>
              <a:rPr lang="en-US" dirty="0"/>
              <a:t> articles and </a:t>
            </a:r>
            <a:r>
              <a:rPr lang="en-US" dirty="0" err="1"/>
              <a:t>WikiData</a:t>
            </a:r>
            <a:r>
              <a:rPr lang="en-US" dirty="0"/>
              <a:t> objects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 the future, we will also support: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Creation of new articles / </a:t>
            </a:r>
            <a:r>
              <a:rPr lang="en-US" dirty="0" err="1"/>
              <a:t>WikiData</a:t>
            </a:r>
            <a:r>
              <a:rPr lang="en-US" dirty="0"/>
              <a:t> objects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Deletion of articles / </a:t>
            </a:r>
            <a:r>
              <a:rPr lang="en-US" dirty="0" err="1"/>
              <a:t>WikiData</a:t>
            </a:r>
            <a:r>
              <a:rPr lang="en-US" dirty="0"/>
              <a:t> </a:t>
            </a:r>
            <a:r>
              <a:rPr lang="en-US" dirty="0" smtClean="0"/>
              <a:t>objects</a:t>
            </a:r>
            <a:endParaRPr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7738" y="1069981"/>
            <a:ext cx="2573362" cy="2145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613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Link Headers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hook: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ArticlePageDataAfter</a:t>
            </a:r>
            <a:r>
              <a:rPr lang="en-US" dirty="0" smtClean="0"/>
              <a:t> and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RawPageViewBeforeOutput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Detect type of page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article:</a:t>
            </a:r>
          </a:p>
          <a:p>
            <a:pPr marL="284163" lvl="1" indent="0">
              <a:buNone/>
            </a:pPr>
            <a:r>
              <a:rPr lang="en-US" dirty="0" smtClean="0"/>
              <a:t>Generate “raw” article URL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 smtClean="0"/>
              <a:t>WikiData</a:t>
            </a:r>
            <a:r>
              <a:rPr lang="en-US" dirty="0" smtClean="0"/>
              <a:t> entity:</a:t>
            </a:r>
          </a:p>
          <a:p>
            <a:pPr marL="284163" lvl="1" indent="0">
              <a:buNone/>
            </a:pPr>
            <a:r>
              <a:rPr lang="en-US" dirty="0" smtClean="0"/>
              <a:t>Generate “</a:t>
            </a:r>
            <a:r>
              <a:rPr lang="en-US" dirty="0" err="1" smtClean="0"/>
              <a:t>Special:EntityData</a:t>
            </a:r>
            <a:r>
              <a:rPr lang="en-US" dirty="0" smtClean="0"/>
              <a:t>/Q1234”-like URL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Add </a:t>
            </a:r>
            <a:r>
              <a:rPr lang="de-DE" dirty="0" err="1" smtClean="0"/>
              <a:t>correct</a:t>
            </a:r>
            <a:r>
              <a:rPr lang="de-DE" dirty="0" smtClean="0"/>
              <a:t> Link </a:t>
            </a:r>
            <a:r>
              <a:rPr lang="de-DE" dirty="0" err="1" smtClean="0"/>
              <a:t>hea</a:t>
            </a:r>
            <a:r>
              <a:rPr lang="en-US" dirty="0" err="1" smtClean="0"/>
              <a:t>ders</a:t>
            </a:r>
            <a:r>
              <a:rPr lang="en-US" dirty="0" smtClean="0"/>
              <a:t> to the HTTP response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Content pushed to subscribers is either </a:t>
            </a:r>
            <a:r>
              <a:rPr lang="en-US" dirty="0" err="1" smtClean="0"/>
              <a:t>WikiMarkup</a:t>
            </a:r>
            <a:r>
              <a:rPr lang="en-US" dirty="0" smtClean="0"/>
              <a:t> (for articles) or JSON (for </a:t>
            </a:r>
            <a:r>
              <a:rPr lang="en-US" dirty="0" err="1" smtClean="0"/>
              <a:t>WikiData</a:t>
            </a:r>
            <a:r>
              <a:rPr lang="en-US" dirty="0" smtClean="0"/>
              <a:t> objects)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96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Detecting changes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hook: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PageContentSaveComplete</a:t>
            </a:r>
            <a:endParaRPr lang="en-US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Check if the contents have actually changed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Add a new job to the </a:t>
            </a:r>
            <a:r>
              <a:rPr lang="en-US" dirty="0" err="1" smtClean="0"/>
              <a:t>JobQueue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When the job is executed: Send a publish event to the hub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390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1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2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4.xml><?xml version="1.0" encoding="utf-8"?>
<a:theme xmlns:a="http://schemas.openxmlformats.org/drawingml/2006/main" name="3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powerpoint_hpi_cgs_wide.potx</Template>
  <TotalTime>0</TotalTime>
  <Words>740</Words>
  <Application>Microsoft Office PowerPoint</Application>
  <PresentationFormat>Bildschirmpräsentation (16:9)</PresentationFormat>
  <Paragraphs>214</Paragraphs>
  <Slides>20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4</vt:i4>
      </vt:variant>
      <vt:variant>
        <vt:lpstr>Folientitel</vt:lpstr>
      </vt:variant>
      <vt:variant>
        <vt:i4>20</vt:i4>
      </vt:variant>
    </vt:vector>
  </HeadingPairs>
  <TitlesOfParts>
    <vt:vector size="31" baseType="lpstr">
      <vt:lpstr>Arial</vt:lpstr>
      <vt:lpstr>Calibri</vt:lpstr>
      <vt:lpstr>Consolas</vt:lpstr>
      <vt:lpstr>Courier New</vt:lpstr>
      <vt:lpstr>NeoSans</vt:lpstr>
      <vt:lpstr>Times New Roman</vt:lpstr>
      <vt:lpstr>Wingdings</vt:lpstr>
      <vt:lpstr>Retrospect</vt:lpstr>
      <vt:lpstr>1_Retrospect</vt:lpstr>
      <vt:lpstr>2_Retrospect</vt:lpstr>
      <vt:lpstr>3_Retrospect</vt:lpstr>
      <vt:lpstr>PubSubHubbub</vt:lpstr>
      <vt:lpstr>PubSubHubbub</vt:lpstr>
      <vt:lpstr>PubSubHubbub</vt:lpstr>
      <vt:lpstr>Publishing a change</vt:lpstr>
      <vt:lpstr>Identifying Resources</vt:lpstr>
      <vt:lpstr>Pushing to subscribers</vt:lpstr>
      <vt:lpstr>Implementation</vt:lpstr>
      <vt:lpstr>Adding Link Headers</vt:lpstr>
      <vt:lpstr>Detecting changes</vt:lpstr>
      <vt:lpstr>Tests</vt:lpstr>
      <vt:lpstr>Mediawiki Workflow</vt:lpstr>
      <vt:lpstr>PHPUnit</vt:lpstr>
      <vt:lpstr>What do we test?</vt:lpstr>
      <vt:lpstr>What do we test?</vt:lpstr>
      <vt:lpstr>Customer Reports - DBpedia</vt:lpstr>
      <vt:lpstr>Protocol issues</vt:lpstr>
      <vt:lpstr>Possible Solution</vt:lpstr>
      <vt:lpstr>Composer</vt:lpstr>
      <vt:lpstr>Our composer.json</vt:lpstr>
      <vt:lpstr>Deployment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Mueller, Daniel</dc:creator>
  <cp:lastModifiedBy>Brueckner, Sebastian</cp:lastModifiedBy>
  <cp:revision>41</cp:revision>
  <dcterms:created xsi:type="dcterms:W3CDTF">2013-01-28T08:16:57Z</dcterms:created>
  <dcterms:modified xsi:type="dcterms:W3CDTF">2014-03-13T09:53:04Z</dcterms:modified>
</cp:coreProperties>
</file>

<file path=docProps/thumbnail.jpeg>
</file>